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6" r:id="rId3"/>
    <p:sldId id="272" r:id="rId4"/>
    <p:sldId id="271" r:id="rId5"/>
    <p:sldId id="267" r:id="rId6"/>
    <p:sldId id="273" r:id="rId7"/>
    <p:sldId id="266" r:id="rId8"/>
    <p:sldId id="270" r:id="rId9"/>
    <p:sldId id="274" r:id="rId10"/>
    <p:sldId id="275" r:id="rId11"/>
    <p:sldId id="276" r:id="rId12"/>
    <p:sldId id="277" r:id="rId13"/>
  </p:sldIdLst>
  <p:sldSz cx="9144000" cy="6858000" type="screen4x3"/>
  <p:notesSz cx="7102475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36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5AF97B2A-A59B-47C4-B150-88F8CEACE95A}" type="datetimeFigureOut">
              <a:rPr lang="it-IT" smtClean="0"/>
              <a:pPr/>
              <a:t>11/07/2020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832E2B6A-8510-4971-A2F9-B6F2ECD45D9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12F4-1852-4644-B703-828B97E4066C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86243-92D4-44D6-81D7-0E9AC234BF0F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D545-DC9C-4C77-AA51-D651AE18A96A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A034-5FDF-404F-A6B5-C1530EC975B5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295B8-5ACB-4E72-872D-F19CF7DA6232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30BC-646C-46C1-BAAF-78CA5629D2B6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D59-E291-49B2-BA82-F4AB2E235D9F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7E231-DA32-4FCB-9D70-4BE38A1DD31A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49DD-8B1C-4600-B393-FD5CEA82BFDC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24438-DF99-4B0E-B883-2BFDDACD6241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20D-2AA0-458D-8049-E90225C76C22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26371-0DE9-471F-9D30-3E59AF71257A}" type="datetime1">
              <a:rPr lang="it-IT" smtClean="0"/>
              <a:pPr/>
              <a:t>11/07/2020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4DBED-1971-4347-B9E8-59D5477C425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CasellaDiTesto 3"/>
          <p:cNvSpPr txBox="1"/>
          <p:nvPr/>
        </p:nvSpPr>
        <p:spPr>
          <a:xfrm>
            <a:off x="642910" y="714356"/>
            <a:ext cx="8001056" cy="594008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it-IT" sz="8000" dirty="0" smtClean="0">
                <a:solidFill>
                  <a:srgbClr val="002060"/>
                </a:solidFill>
                <a:latin typeface="CommercialScript BT" pitchFamily="66" charset="0"/>
              </a:rPr>
              <a:t>Ventilazione </a:t>
            </a:r>
          </a:p>
          <a:p>
            <a:pPr algn="r"/>
            <a:r>
              <a:rPr lang="it-IT" sz="8000" dirty="0" smtClean="0">
                <a:solidFill>
                  <a:srgbClr val="002060"/>
                </a:solidFill>
                <a:latin typeface="CommercialScript BT" pitchFamily="66" charset="0"/>
              </a:rPr>
              <a:t>meccanica  controllata </a:t>
            </a:r>
          </a:p>
          <a:p>
            <a:pPr algn="just"/>
            <a:r>
              <a:rPr lang="it-IT" sz="2800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1°vmc nel sistema </a:t>
            </a:r>
            <a:r>
              <a:rPr lang="it-IT" sz="2800" dirty="0" err="1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bitubo</a:t>
            </a:r>
            <a:r>
              <a:rPr lang="it-IT" sz="2800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 residenziale</a:t>
            </a:r>
          </a:p>
          <a:p>
            <a:pPr algn="just"/>
            <a:r>
              <a:rPr lang="it-IT" sz="2800" dirty="0" smtClean="0">
                <a:solidFill>
                  <a:srgbClr val="BFCBC1"/>
                </a:solidFill>
                <a:latin typeface="Arial Black" pitchFamily="34" charset="0"/>
              </a:rPr>
              <a:t>2°vmc nel sistema radiante residenziale</a:t>
            </a:r>
          </a:p>
          <a:p>
            <a:pPr algn="just"/>
            <a:r>
              <a:rPr lang="it-IT" sz="2800" dirty="0" smtClean="0">
                <a:solidFill>
                  <a:srgbClr val="BFCBC1"/>
                </a:solidFill>
                <a:latin typeface="Arial Black" pitchFamily="34" charset="0"/>
              </a:rPr>
              <a:t>3°vmc nel sistema commerciale</a:t>
            </a:r>
          </a:p>
          <a:p>
            <a:pPr algn="just"/>
            <a:r>
              <a:rPr lang="it-IT" sz="2800" dirty="0" smtClean="0">
                <a:solidFill>
                  <a:srgbClr val="BFCBC1"/>
                </a:solidFill>
                <a:latin typeface="Arial Black" pitchFamily="34" charset="0"/>
              </a:rPr>
              <a:t>4°vmc nell’industria</a:t>
            </a:r>
          </a:p>
          <a:p>
            <a:pPr algn="just"/>
            <a:r>
              <a:rPr lang="it-IT" sz="2800" dirty="0" smtClean="0">
                <a:solidFill>
                  <a:srgbClr val="002060"/>
                </a:solidFill>
                <a:latin typeface="Arial Black" pitchFamily="34" charset="0"/>
              </a:rPr>
              <a:t>5° </a:t>
            </a:r>
            <a:r>
              <a:rPr lang="it-IT" sz="2800" dirty="0" err="1" smtClean="0">
                <a:solidFill>
                  <a:srgbClr val="002060"/>
                </a:solidFill>
                <a:latin typeface="Arial Black" pitchFamily="34" charset="0"/>
              </a:rPr>
              <a:t>vmc</a:t>
            </a:r>
            <a:r>
              <a:rPr lang="it-IT" sz="2800" dirty="0" smtClean="0">
                <a:solidFill>
                  <a:srgbClr val="002060"/>
                </a:solidFill>
                <a:latin typeface="Arial Black" pitchFamily="34" charset="0"/>
              </a:rPr>
              <a:t> decentrata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29CB-7B79-4653-BEEA-100B8F071D23}" type="slidenum">
              <a:rPr lang="it-IT" smtClean="0"/>
              <a:pPr/>
              <a:t>1</a:t>
            </a:fld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2016224" cy="172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32656"/>
            <a:ext cx="4796635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323528" y="2132856"/>
            <a:ext cx="37444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Si   riprende  il  medesimo    apparta-mento con </a:t>
            </a:r>
            <a:r>
              <a:rPr lang="it-IT" b="1" dirty="0" err="1" smtClean="0"/>
              <a:t>VMC</a:t>
            </a:r>
            <a:r>
              <a:rPr lang="it-IT" b="1" dirty="0" smtClean="0"/>
              <a:t> decentrate,  </a:t>
            </a:r>
            <a:r>
              <a:rPr lang="it-IT" b="1" dirty="0" err="1" smtClean="0"/>
              <a:t>interco-</a:t>
            </a:r>
            <a:endParaRPr lang="it-IT" b="1" dirty="0" smtClean="0"/>
          </a:p>
          <a:p>
            <a:r>
              <a:rPr lang="it-IT" b="1" dirty="0" err="1" smtClean="0"/>
              <a:t>municanti</a:t>
            </a:r>
            <a:r>
              <a:rPr lang="it-IT" b="1" dirty="0" smtClean="0"/>
              <a:t>   tra   di  loro  con   ciclicità d’intervento programmate dove: una </a:t>
            </a:r>
            <a:r>
              <a:rPr lang="it-IT" b="1" dirty="0" err="1" smtClean="0"/>
              <a:t>VMC</a:t>
            </a:r>
            <a:r>
              <a:rPr lang="it-IT" b="1" dirty="0" smtClean="0"/>
              <a:t> aspira e la seconda ad essa   col-</a:t>
            </a:r>
          </a:p>
          <a:p>
            <a:r>
              <a:rPr lang="it-IT" b="1" dirty="0" smtClean="0"/>
              <a:t>legata    nel   sistema    a    onde radio</a:t>
            </a:r>
          </a:p>
          <a:p>
            <a:r>
              <a:rPr lang="it-IT" b="1" dirty="0" smtClean="0"/>
              <a:t>espelle  l’aria  dalla  dagli ambienti.</a:t>
            </a:r>
          </a:p>
          <a:p>
            <a:r>
              <a:rPr lang="it-IT" b="1" dirty="0" smtClean="0"/>
              <a:t>Ne   segue   l’inversione   del ciclo per</a:t>
            </a:r>
          </a:p>
          <a:p>
            <a:r>
              <a:rPr lang="it-IT" b="1" dirty="0" smtClean="0"/>
              <a:t>tempi  programmati  da  remoto.</a:t>
            </a:r>
          </a:p>
          <a:p>
            <a:endParaRPr lang="it-IT" b="1" dirty="0" smtClean="0"/>
          </a:p>
          <a:p>
            <a:r>
              <a:rPr lang="it-IT" b="1" dirty="0" smtClean="0"/>
              <a:t>In relazione    all’ampiezza delle  </a:t>
            </a:r>
            <a:r>
              <a:rPr lang="it-IT" b="1" dirty="0" err="1" smtClean="0"/>
              <a:t>volu-</a:t>
            </a:r>
            <a:endParaRPr lang="it-IT" dirty="0" smtClean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323528" y="5157192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 smtClean="0"/>
              <a:t>metrie</a:t>
            </a:r>
            <a:r>
              <a:rPr lang="it-IT" b="1" dirty="0" smtClean="0"/>
              <a:t>  degli ambienti,  verrà  inserita la  </a:t>
            </a:r>
            <a:r>
              <a:rPr lang="it-IT" b="1" dirty="0" err="1" smtClean="0">
                <a:solidFill>
                  <a:srgbClr val="0070C0"/>
                </a:solidFill>
                <a:latin typeface="Arial Black" pitchFamily="34" charset="0"/>
              </a:rPr>
              <a:t>EOLO1</a:t>
            </a:r>
            <a:r>
              <a:rPr lang="it-IT" b="1" dirty="0" smtClean="0"/>
              <a:t> :</a:t>
            </a:r>
            <a:r>
              <a:rPr lang="it-IT" b="1" dirty="0" err="1" smtClean="0"/>
              <a:t>VMC</a:t>
            </a:r>
            <a:r>
              <a:rPr lang="it-IT" b="1" dirty="0" smtClean="0"/>
              <a:t> per portate  </a:t>
            </a:r>
            <a:r>
              <a:rPr lang="it-IT" b="1" dirty="0" err="1" smtClean="0"/>
              <a:t>6-12-</a:t>
            </a:r>
            <a:r>
              <a:rPr lang="it-IT" b="1" dirty="0" smtClean="0"/>
              <a:t> 18 </a:t>
            </a:r>
            <a:r>
              <a:rPr lang="it-IT" b="1" dirty="0" err="1" smtClean="0"/>
              <a:t>m3</a:t>
            </a:r>
            <a:r>
              <a:rPr lang="it-IT" b="1" dirty="0" smtClean="0"/>
              <a:t>/h  con riduzione a  </a:t>
            </a:r>
            <a:r>
              <a:rPr lang="it-IT" b="1" dirty="0" err="1" smtClean="0"/>
              <a:t>5m3</a:t>
            </a:r>
            <a:r>
              <a:rPr lang="it-IT" b="1" dirty="0" smtClean="0"/>
              <a:t>/h  nel periodo notturno;  in  alternativa,  la </a:t>
            </a:r>
            <a:r>
              <a:rPr lang="it-IT" b="1" dirty="0" err="1" smtClean="0">
                <a:solidFill>
                  <a:srgbClr val="0070C0"/>
                </a:solidFill>
                <a:latin typeface="Arial Black" pitchFamily="34" charset="0"/>
              </a:rPr>
              <a:t>EOLO2</a:t>
            </a:r>
            <a:r>
              <a:rPr lang="it-IT" b="1" dirty="0" smtClean="0">
                <a:solidFill>
                  <a:srgbClr val="0070C0"/>
                </a:solidFill>
                <a:latin typeface="Arial Black" pitchFamily="34" charset="0"/>
              </a:rPr>
              <a:t>  , </a:t>
            </a:r>
            <a:r>
              <a:rPr lang="it-IT" b="1" dirty="0" err="1" smtClean="0"/>
              <a:t>VMC</a:t>
            </a:r>
            <a:r>
              <a:rPr lang="it-IT" b="1" dirty="0" smtClean="0"/>
              <a:t> per portate </a:t>
            </a:r>
            <a:r>
              <a:rPr lang="it-IT" b="1" dirty="0" err="1" smtClean="0"/>
              <a:t>12-20-38</a:t>
            </a:r>
            <a:r>
              <a:rPr lang="it-IT" b="1" dirty="0" smtClean="0"/>
              <a:t> </a:t>
            </a:r>
            <a:r>
              <a:rPr lang="it-IT" b="1" dirty="0" err="1" smtClean="0"/>
              <a:t>m3</a:t>
            </a:r>
            <a:r>
              <a:rPr lang="it-IT" b="1" dirty="0" smtClean="0"/>
              <a:t>/h con riduzione nel periodo notturno a 10 </a:t>
            </a:r>
            <a:r>
              <a:rPr lang="it-IT" b="1" dirty="0" err="1" smtClean="0"/>
              <a:t>m3</a:t>
            </a:r>
            <a:r>
              <a:rPr lang="it-IT" b="1" dirty="0" smtClean="0"/>
              <a:t>/h-</a:t>
            </a:r>
            <a:endParaRPr lang="it-IT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836712"/>
            <a:ext cx="7344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dirty="0" smtClean="0"/>
              <a:t> </a:t>
            </a:r>
            <a:r>
              <a:rPr lang="it-IT" b="1" dirty="0" smtClean="0"/>
              <a:t>TESTO </a:t>
            </a:r>
            <a:r>
              <a:rPr lang="it-IT" b="1" dirty="0" err="1" smtClean="0"/>
              <a:t>DI</a:t>
            </a:r>
            <a:r>
              <a:rPr lang="it-IT" b="1" dirty="0" smtClean="0"/>
              <a:t> CAPITOLATO </a:t>
            </a:r>
          </a:p>
          <a:p>
            <a:pPr algn="just"/>
            <a:r>
              <a:rPr lang="it-IT" b="1" dirty="0" smtClean="0"/>
              <a:t>Unità di ventilazione per </a:t>
            </a:r>
            <a:r>
              <a:rPr lang="it-IT" b="1" dirty="0" err="1" smtClean="0"/>
              <a:t>VMC</a:t>
            </a:r>
            <a:r>
              <a:rPr lang="it-IT" b="1" dirty="0" smtClean="0"/>
              <a:t> decentralizzata con recupero di calore ad altissimo rendimento (fino a &gt; 90%) per installazione orizzontale passante a parete. </a:t>
            </a:r>
          </a:p>
          <a:p>
            <a:pPr algn="just"/>
            <a:r>
              <a:rPr lang="it-IT" b="1" dirty="0" smtClean="0"/>
              <a:t>Soluzione ideale per la ventilazione negli edifici residenziali e appartamenti condominiali a basso fabbisogno energetico. </a:t>
            </a:r>
            <a:endParaRPr lang="it-IT" b="1" dirty="0"/>
          </a:p>
        </p:txBody>
      </p:sp>
      <p:sp>
        <p:nvSpPr>
          <p:cNvPr id="3" name="Rettangolo 2"/>
          <p:cNvSpPr/>
          <p:nvPr/>
        </p:nvSpPr>
        <p:spPr>
          <a:xfrm>
            <a:off x="755576" y="2996952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dirty="0" smtClean="0"/>
              <a:t> </a:t>
            </a:r>
            <a:r>
              <a:rPr lang="it-IT" b="1" dirty="0" smtClean="0"/>
              <a:t>ELETTRONICA \ Unità MASTER: </a:t>
            </a:r>
          </a:p>
          <a:p>
            <a:r>
              <a:rPr lang="it-IT" b="1" dirty="0" smtClean="0"/>
              <a:t>.- Alimentazione 1~230V/</a:t>
            </a:r>
            <a:r>
              <a:rPr lang="it-IT" b="1" dirty="0" err="1" smtClean="0"/>
              <a:t>50Hz</a:t>
            </a:r>
            <a:r>
              <a:rPr lang="it-IT" b="1" dirty="0" smtClean="0"/>
              <a:t> (alimentatore a bordo apparecchiatura). </a:t>
            </a:r>
          </a:p>
          <a:p>
            <a:r>
              <a:rPr lang="it-IT" b="1" dirty="0" smtClean="0"/>
              <a:t>.- Visualizzazione stati e pulsanti comandi (tasti a sfioro/serigrafia) su telecomando</a:t>
            </a:r>
          </a:p>
          <a:p>
            <a:r>
              <a:rPr lang="it-IT" b="1" dirty="0" smtClean="0"/>
              <a:t>   di serie </a:t>
            </a:r>
          </a:p>
          <a:p>
            <a:r>
              <a:rPr lang="it-IT" b="1" dirty="0" smtClean="0"/>
              <a:t>.- abbinabile fino ad 16 unità slave  per distanze </a:t>
            </a:r>
            <a:r>
              <a:rPr lang="it-IT" b="1" dirty="0" err="1" smtClean="0"/>
              <a:t>max</a:t>
            </a:r>
            <a:r>
              <a:rPr lang="it-IT" b="1" dirty="0" smtClean="0"/>
              <a:t> di 10 m</a:t>
            </a:r>
          </a:p>
          <a:p>
            <a:endParaRPr lang="it-IT" b="1" dirty="0" smtClean="0"/>
          </a:p>
          <a:p>
            <a:r>
              <a:rPr lang="it-IT" b="1" dirty="0" smtClean="0"/>
              <a:t>Unità SLAVE: </a:t>
            </a:r>
          </a:p>
          <a:p>
            <a:r>
              <a:rPr lang="it-IT" b="1" dirty="0" smtClean="0"/>
              <a:t>.- Direzione flusso: configurabile come unità MASTER o opposto  indipendente -</a:t>
            </a:r>
          </a:p>
          <a:p>
            <a:r>
              <a:rPr lang="it-IT" b="1" dirty="0" smtClean="0"/>
              <a:t>   mente dai sensori. </a:t>
            </a:r>
          </a:p>
          <a:p>
            <a:r>
              <a:rPr lang="it-IT" b="1" dirty="0" smtClean="0"/>
              <a:t>.- Funzionamento tramite radiocomando anche a parecchie decine di metri da  </a:t>
            </a:r>
          </a:p>
          <a:p>
            <a:r>
              <a:rPr lang="it-IT" b="1" dirty="0" smtClean="0"/>
              <a:t>    unità master. </a:t>
            </a:r>
          </a:p>
          <a:p>
            <a:r>
              <a:rPr lang="it-IT" b="1" dirty="0" smtClean="0"/>
              <a:t>.- Solo alimentazione elettrica, non sono richiesti cablaggi per le sonde. 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396240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4" name="Freccia a sinistra 3"/>
          <p:cNvSpPr/>
          <p:nvPr/>
        </p:nvSpPr>
        <p:spPr>
          <a:xfrm>
            <a:off x="3851920" y="4005064"/>
            <a:ext cx="360040" cy="216024"/>
          </a:xfrm>
          <a:prstGeom prst="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4355976" y="393305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Classe energetica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283968" y="1628800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>
                <a:solidFill>
                  <a:srgbClr val="C00000"/>
                </a:solidFill>
                <a:latin typeface="CommercialScript BT" pitchFamily="66" charset="0"/>
              </a:rPr>
              <a:t>Si ringrazia per l’attenzione</a:t>
            </a:r>
            <a:endParaRPr lang="it-IT" sz="5400" dirty="0">
              <a:solidFill>
                <a:srgbClr val="C00000"/>
              </a:solidFill>
              <a:latin typeface="CommercialScript BT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39552" y="1556792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Il dispositivo di </a:t>
            </a:r>
            <a:r>
              <a:rPr lang="it-IT" sz="2000" b="1" dirty="0" err="1" smtClean="0">
                <a:latin typeface="Arial" pitchFamily="34" charset="0"/>
                <a:cs typeface="Arial" pitchFamily="34" charset="0"/>
              </a:rPr>
              <a:t>VMC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decentralizzata che 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evidenziamo  in  figura , è  utilizzato  per 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aerare gli ambienti, scambiando  l’aria in-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terna con quella fresca esterna dove </a:t>
            </a:r>
            <a:r>
              <a:rPr lang="it-IT" sz="2000" b="1" dirty="0" err="1" smtClean="0">
                <a:latin typeface="Arial" pitchFamily="34" charset="0"/>
                <a:cs typeface="Arial" pitchFamily="34" charset="0"/>
              </a:rPr>
              <a:t>sus-</a:t>
            </a:r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2000" b="1" dirty="0" err="1" smtClean="0">
                <a:latin typeface="Arial" pitchFamily="34" charset="0"/>
                <a:cs typeface="Arial" pitchFamily="34" charset="0"/>
              </a:rPr>
              <a:t>sistono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difficoltà tecniche  per le installa-</a:t>
            </a:r>
          </a:p>
          <a:p>
            <a:pPr algn="just"/>
            <a:r>
              <a:rPr lang="it-IT" sz="2000" b="1" dirty="0" err="1" smtClean="0">
                <a:latin typeface="Arial" pitchFamily="34" charset="0"/>
                <a:cs typeface="Arial" pitchFamily="34" charset="0"/>
              </a:rPr>
              <a:t>zioni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delle </a:t>
            </a:r>
            <a:r>
              <a:rPr lang="it-IT" sz="2000" b="1" dirty="0" err="1" smtClean="0">
                <a:latin typeface="Arial" pitchFamily="34" charset="0"/>
                <a:cs typeface="Arial" pitchFamily="34" charset="0"/>
              </a:rPr>
              <a:t>VMC</a:t>
            </a:r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classiche a soffitto e a basamento</a:t>
            </a:r>
          </a:p>
          <a:p>
            <a:pPr algn="just"/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Riguardano soluzioni per ambienti tipo:</a:t>
            </a:r>
          </a:p>
          <a:p>
            <a:pPr algn="just"/>
            <a:endParaRPr lang="it-IT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	.-laboratori manifatturieri, 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	.-commerciale al  minuto  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	.-nelle  abitazioni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	.-nelle case popolari in ristrutturazione</a:t>
            </a:r>
          </a:p>
          <a:p>
            <a:pPr algn="just"/>
            <a:r>
              <a:rPr lang="it-IT" sz="2000" b="1" dirty="0" smtClean="0">
                <a:latin typeface="Arial" pitchFamily="34" charset="0"/>
                <a:cs typeface="Arial" pitchFamily="34" charset="0"/>
              </a:rPr>
              <a:t>             .-scuole e istituti</a:t>
            </a:r>
          </a:p>
          <a:p>
            <a:pPr algn="just"/>
            <a:endParaRPr lang="it-IT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340768"/>
            <a:ext cx="2592288" cy="1624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4499992" y="260648"/>
            <a:ext cx="4248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/>
              <a:t>Macchina </a:t>
            </a:r>
            <a:r>
              <a:rPr lang="it-IT" sz="2400" b="1" dirty="0" err="1" smtClean="0"/>
              <a:t>TIEMME</a:t>
            </a:r>
            <a:r>
              <a:rPr lang="it-IT" sz="2400" b="1" dirty="0" smtClean="0"/>
              <a:t> EOLO  </a:t>
            </a:r>
            <a:r>
              <a:rPr lang="it-IT" sz="2400" b="1" dirty="0" err="1" smtClean="0"/>
              <a:t>01-02</a:t>
            </a:r>
            <a:r>
              <a:rPr lang="it-IT" sz="2400" b="1" dirty="0" smtClean="0"/>
              <a:t>  </a:t>
            </a:r>
          </a:p>
          <a:p>
            <a:pPr algn="ctr"/>
            <a:r>
              <a:rPr lang="it-IT" b="1" i="1" dirty="0" smtClean="0"/>
              <a:t>in versione elettronica</a:t>
            </a:r>
            <a:endParaRPr lang="it-IT" i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573016"/>
            <a:ext cx="2311836" cy="1689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tangolo 7"/>
          <p:cNvSpPr/>
          <p:nvPr/>
        </p:nvSpPr>
        <p:spPr>
          <a:xfrm>
            <a:off x="7020272" y="3861048"/>
            <a:ext cx="72008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4560" y="3725416"/>
            <a:ext cx="2311836" cy="1689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72427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tangolo 2"/>
          <p:cNvSpPr/>
          <p:nvPr/>
        </p:nvSpPr>
        <p:spPr>
          <a:xfrm>
            <a:off x="4499992" y="11663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/>
              <a:t>Macchina </a:t>
            </a:r>
            <a:r>
              <a:rPr lang="it-IT" sz="2400" b="1" dirty="0" err="1" smtClean="0"/>
              <a:t>TIEMME</a:t>
            </a:r>
            <a:r>
              <a:rPr lang="it-IT" sz="2400" b="1" dirty="0" smtClean="0"/>
              <a:t> EOLO  </a:t>
            </a:r>
            <a:r>
              <a:rPr lang="it-IT" sz="2400" b="1" dirty="0" err="1" smtClean="0"/>
              <a:t>01-02</a:t>
            </a:r>
            <a:r>
              <a:rPr lang="it-IT" sz="2400" b="1" dirty="0" smtClean="0"/>
              <a:t>  </a:t>
            </a:r>
          </a:p>
          <a:p>
            <a:pPr algn="ctr"/>
            <a:r>
              <a:rPr lang="it-IT" b="1" i="1" dirty="0" smtClean="0"/>
              <a:t>in versione elettronica</a:t>
            </a:r>
          </a:p>
          <a:p>
            <a:pPr algn="ctr"/>
            <a:r>
              <a:rPr lang="it-IT" b="1" i="1" dirty="0" smtClean="0">
                <a:solidFill>
                  <a:srgbClr val="0070C0"/>
                </a:solidFill>
              </a:rPr>
              <a:t>con sensori  inseriti  sul gruppo master</a:t>
            </a:r>
            <a:endParaRPr lang="it-IT" i="1" dirty="0">
              <a:solidFill>
                <a:srgbClr val="0070C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95536" y="1052736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/>
              <a:t>Principio di funzionamento</a:t>
            </a:r>
          </a:p>
          <a:p>
            <a:pPr algn="just"/>
            <a:r>
              <a:rPr lang="it-IT" b="1" dirty="0" smtClean="0"/>
              <a:t>Le macchine </a:t>
            </a:r>
            <a:r>
              <a:rPr lang="it-IT" b="1" dirty="0" err="1" smtClean="0"/>
              <a:t>TIEMME</a:t>
            </a:r>
            <a:r>
              <a:rPr lang="it-IT" b="1" dirty="0" smtClean="0"/>
              <a:t> EOLO </a:t>
            </a:r>
            <a:r>
              <a:rPr lang="it-IT" b="1" dirty="0" err="1" smtClean="0"/>
              <a:t>01-02</a:t>
            </a:r>
            <a:r>
              <a:rPr lang="it-IT" b="1" dirty="0" smtClean="0"/>
              <a:t> in versione elettronica sono gestite da telecomando re-moto con funzionamento in radiofrequenza.</a:t>
            </a:r>
          </a:p>
          <a:p>
            <a:pPr algn="just"/>
            <a:endParaRPr lang="it-IT" b="1" dirty="0" smtClean="0"/>
          </a:p>
          <a:p>
            <a:pPr algn="just"/>
            <a:r>
              <a:rPr lang="it-IT" b="1" dirty="0" smtClean="0"/>
              <a:t>Il telecomando permette la selezione del  re-</a:t>
            </a:r>
          </a:p>
          <a:p>
            <a:pPr algn="just"/>
            <a:r>
              <a:rPr lang="it-IT" b="1" dirty="0" err="1" smtClean="0"/>
              <a:t>gime</a:t>
            </a:r>
            <a:r>
              <a:rPr lang="it-IT" b="1" dirty="0" smtClean="0"/>
              <a:t> di velocità della ventilazione e la sele-zione  della modalità di funzionamento tra sola estrazione, sola immissione o ciclo auto-</a:t>
            </a:r>
          </a:p>
          <a:p>
            <a:pPr algn="just"/>
            <a:r>
              <a:rPr lang="it-IT" b="1" dirty="0" err="1" smtClean="0"/>
              <a:t>matico</a:t>
            </a:r>
            <a:r>
              <a:rPr lang="it-IT" b="1" dirty="0" smtClean="0"/>
              <a:t> per il recupero del calore.</a:t>
            </a:r>
          </a:p>
          <a:p>
            <a:pPr algn="just"/>
            <a:endParaRPr lang="it-IT" b="1" dirty="0" smtClean="0"/>
          </a:p>
          <a:p>
            <a:pPr algn="just"/>
            <a:r>
              <a:rPr lang="it-IT" b="1" dirty="0" smtClean="0"/>
              <a:t>E’ possibile selezionare la modalità di </a:t>
            </a:r>
            <a:r>
              <a:rPr lang="it-IT" b="1" dirty="0" err="1" smtClean="0"/>
              <a:t>funzio-</a:t>
            </a:r>
            <a:endParaRPr lang="it-IT" b="1" dirty="0" smtClean="0"/>
          </a:p>
          <a:p>
            <a:pPr algn="just"/>
            <a:r>
              <a:rPr lang="it-IT" b="1" dirty="0" err="1" smtClean="0"/>
              <a:t>namento</a:t>
            </a:r>
            <a:r>
              <a:rPr lang="it-IT" b="1" dirty="0" smtClean="0"/>
              <a:t> a </a:t>
            </a:r>
            <a:r>
              <a:rPr lang="it-IT" b="1" u="sng" dirty="0" smtClean="0">
                <a:solidFill>
                  <a:srgbClr val="0070C0"/>
                </a:solidFill>
              </a:rPr>
              <a:t>sensori </a:t>
            </a:r>
            <a:r>
              <a:rPr lang="it-IT" b="1" dirty="0" smtClean="0"/>
              <a:t>per la gestione automatica della ventilazione e la gestione automatica del</a:t>
            </a:r>
          </a:p>
          <a:p>
            <a:pPr algn="just"/>
            <a:r>
              <a:rPr lang="it-IT" b="1" dirty="0" smtClean="0"/>
              <a:t>tempo di ciclo per ottimizzare l’efficienza del recupero di calore</a:t>
            </a:r>
            <a:endParaRPr lang="it-IT" b="1" dirty="0"/>
          </a:p>
        </p:txBody>
      </p:sp>
      <p:sp>
        <p:nvSpPr>
          <p:cNvPr id="5" name="Rettangolo 4"/>
          <p:cNvSpPr/>
          <p:nvPr/>
        </p:nvSpPr>
        <p:spPr>
          <a:xfrm>
            <a:off x="2555776" y="55892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/>
              <a:t>Combinazioni: 1 master + </a:t>
            </a:r>
            <a:r>
              <a:rPr lang="it-IT" b="1" dirty="0" err="1" smtClean="0"/>
              <a:t>max</a:t>
            </a:r>
            <a:r>
              <a:rPr lang="it-IT" b="1" dirty="0" smtClean="0"/>
              <a:t> 15 slave</a:t>
            </a:r>
          </a:p>
          <a:p>
            <a:r>
              <a:rPr lang="it-IT" b="1" dirty="0" smtClean="0"/>
              <a:t>Collegamento unità con rete wireless</a:t>
            </a:r>
            <a:endParaRPr lang="it-IT" b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259632" y="692696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CICLO (modalità funzionamento, svincolato dalla velocità). </a:t>
            </a:r>
          </a:p>
          <a:p>
            <a:r>
              <a:rPr lang="it-IT" b="1" dirty="0" smtClean="0"/>
              <a:t>manuale: </a:t>
            </a:r>
            <a:r>
              <a:rPr lang="it-IT" b="1" dirty="0" err="1" smtClean="0"/>
              <a:t>IN=</a:t>
            </a:r>
            <a:r>
              <a:rPr lang="it-IT" b="1" dirty="0" smtClean="0"/>
              <a:t> sola immissione, </a:t>
            </a:r>
            <a:r>
              <a:rPr lang="it-IT" b="1" dirty="0" err="1" smtClean="0"/>
              <a:t>OUT=sola</a:t>
            </a:r>
            <a:r>
              <a:rPr lang="it-IT" b="1" dirty="0" smtClean="0"/>
              <a:t> estrazione. </a:t>
            </a:r>
          </a:p>
          <a:p>
            <a:r>
              <a:rPr lang="it-IT" b="1" dirty="0" smtClean="0"/>
              <a:t>AUTOMATICO  con </a:t>
            </a:r>
            <a:r>
              <a:rPr lang="it-IT" b="1" dirty="0" smtClean="0">
                <a:solidFill>
                  <a:srgbClr val="C00000"/>
                </a:solidFill>
              </a:rPr>
              <a:t>sensori posti sul corpo macchina:</a:t>
            </a:r>
          </a:p>
          <a:p>
            <a:r>
              <a:rPr lang="it-IT" b="1" dirty="0" smtClean="0"/>
              <a:t> - Sensore T (esterna) su unità master, regola attivazione ciclica    </a:t>
            </a:r>
          </a:p>
          <a:p>
            <a:r>
              <a:rPr lang="it-IT" b="1" dirty="0" smtClean="0"/>
              <a:t>         estrazione/immissione aria per tutte le unità (inversione ciclo), con cicli</a:t>
            </a:r>
          </a:p>
          <a:p>
            <a:r>
              <a:rPr lang="it-IT" b="1" dirty="0" smtClean="0"/>
              <a:t>         regolabili (35 ÷ 200 sec). </a:t>
            </a:r>
          </a:p>
          <a:p>
            <a:r>
              <a:rPr lang="it-IT" b="1" dirty="0" smtClean="0"/>
              <a:t> - Sensore </a:t>
            </a:r>
            <a:r>
              <a:rPr lang="it-IT" b="1" dirty="0" err="1" smtClean="0"/>
              <a:t>U.R.</a:t>
            </a:r>
            <a:r>
              <a:rPr lang="it-IT" b="1" dirty="0" smtClean="0"/>
              <a:t> su master e slave = velocità MAX, si svincola da velocità </a:t>
            </a:r>
          </a:p>
          <a:p>
            <a:r>
              <a:rPr lang="it-IT" b="1" dirty="0" smtClean="0"/>
              <a:t>        nominale. </a:t>
            </a:r>
          </a:p>
          <a:p>
            <a:pPr>
              <a:buFontTx/>
              <a:buChar char="-"/>
            </a:pPr>
            <a:r>
              <a:rPr lang="it-IT" b="1" dirty="0" smtClean="0"/>
              <a:t>Sensore LUCE su master e slave = velocità </a:t>
            </a:r>
            <a:r>
              <a:rPr lang="it-IT" b="1" dirty="0" err="1" smtClean="0"/>
              <a:t>MIN</a:t>
            </a:r>
            <a:r>
              <a:rPr lang="it-IT" b="1" dirty="0" smtClean="0"/>
              <a:t>, si svincola da velocità </a:t>
            </a:r>
          </a:p>
          <a:p>
            <a:r>
              <a:rPr lang="it-IT" b="1" dirty="0" smtClean="0"/>
              <a:t>        nominale. </a:t>
            </a:r>
          </a:p>
          <a:p>
            <a:r>
              <a:rPr lang="it-IT" b="1" dirty="0" smtClean="0"/>
              <a:t> notturno </a:t>
            </a:r>
            <a:r>
              <a:rPr lang="it-IT" b="1" dirty="0" err="1" smtClean="0"/>
              <a:t>SLEEP</a:t>
            </a:r>
            <a:r>
              <a:rPr lang="it-IT" b="1" dirty="0" smtClean="0"/>
              <a:t>: portata minima/mantenimento. </a:t>
            </a:r>
            <a:endParaRPr lang="it-IT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005064"/>
            <a:ext cx="6019057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0"/>
            <a:ext cx="15430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1484784"/>
            <a:ext cx="856895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 smtClean="0">
                <a:solidFill>
                  <a:srgbClr val="C00000"/>
                </a:solidFill>
              </a:rPr>
              <a:t>• Struttura:</a:t>
            </a:r>
          </a:p>
          <a:p>
            <a:r>
              <a:rPr lang="it-IT" b="1" dirty="0" smtClean="0"/>
              <a:t>.-monoblocco  telescopico  realizzata con plastiche in ABS antistatico, ad alta resistenza, </a:t>
            </a:r>
          </a:p>
          <a:p>
            <a:r>
              <a:rPr lang="it-IT" b="1" dirty="0" smtClean="0"/>
              <a:t> anti UV, in sezioni accoppiate facilmente installabili ed ispezionabili;</a:t>
            </a:r>
          </a:p>
          <a:p>
            <a:r>
              <a:rPr lang="it-IT" b="1" dirty="0" smtClean="0"/>
              <a:t>.-griglia frontale interna (dim. </a:t>
            </a:r>
            <a:r>
              <a:rPr lang="it-IT" b="1" dirty="0" err="1" smtClean="0"/>
              <a:t>180x180</a:t>
            </a:r>
            <a:r>
              <a:rPr lang="it-IT" b="1" dirty="0" smtClean="0"/>
              <a:t> mm);</a:t>
            </a:r>
          </a:p>
          <a:p>
            <a:r>
              <a:rPr lang="it-IT" b="1" dirty="0" smtClean="0"/>
              <a:t>.-griglia esterna pieghevole (</a:t>
            </a:r>
            <a:r>
              <a:rPr lang="it-IT" b="1" dirty="0" err="1" smtClean="0"/>
              <a:t>dn</a:t>
            </a:r>
            <a:r>
              <a:rPr lang="it-IT" b="1" dirty="0" smtClean="0"/>
              <a:t> 190 mm) per il montaggio sia dall'interno che </a:t>
            </a:r>
          </a:p>
          <a:p>
            <a:r>
              <a:rPr lang="it-IT" b="1" dirty="0" smtClean="0"/>
              <a:t>   dall'esterno.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284984"/>
            <a:ext cx="745397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5508104" y="69269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/>
              <a:t>EOLO:</a:t>
            </a:r>
            <a:endParaRPr lang="it-IT" sz="24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5430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220072" y="188640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 smtClean="0"/>
              <a:t>VMC</a:t>
            </a:r>
            <a:r>
              <a:rPr lang="it-IT" sz="2400" b="1" dirty="0" smtClean="0"/>
              <a:t>  decentralizzata : </a:t>
            </a:r>
          </a:p>
          <a:p>
            <a:r>
              <a:rPr lang="it-IT" sz="2400" b="1" dirty="0" smtClean="0"/>
              <a:t>EOLO  </a:t>
            </a:r>
            <a:r>
              <a:rPr lang="it-IT" b="1" dirty="0" smtClean="0"/>
              <a:t>1 portata     </a:t>
            </a:r>
            <a:r>
              <a:rPr lang="it-IT" b="1" dirty="0" err="1" smtClean="0"/>
              <a:t>8…24</a:t>
            </a:r>
            <a:r>
              <a:rPr lang="it-IT" b="1" dirty="0" smtClean="0"/>
              <a:t> </a:t>
            </a:r>
            <a:r>
              <a:rPr lang="it-IT" b="1" dirty="0" err="1" smtClean="0"/>
              <a:t>m3</a:t>
            </a:r>
            <a:r>
              <a:rPr lang="it-IT" b="1" dirty="0" smtClean="0"/>
              <a:t>/h</a:t>
            </a:r>
          </a:p>
          <a:p>
            <a:r>
              <a:rPr lang="it-IT" sz="2400" b="1" dirty="0" smtClean="0"/>
              <a:t>EOLO  </a:t>
            </a:r>
            <a:r>
              <a:rPr lang="it-IT" b="1" dirty="0" smtClean="0"/>
              <a:t>2 portata   </a:t>
            </a:r>
            <a:r>
              <a:rPr lang="it-IT" b="1" dirty="0" err="1" smtClean="0"/>
              <a:t>15…50</a:t>
            </a:r>
            <a:r>
              <a:rPr lang="it-IT" b="1" dirty="0" smtClean="0"/>
              <a:t> </a:t>
            </a:r>
            <a:r>
              <a:rPr lang="it-IT" b="1" dirty="0" err="1" smtClean="0"/>
              <a:t>m3</a:t>
            </a:r>
            <a:r>
              <a:rPr lang="it-IT" b="1" dirty="0" smtClean="0"/>
              <a:t>/h</a:t>
            </a:r>
          </a:p>
          <a:p>
            <a:endParaRPr lang="it-IT" b="1" dirty="0" smtClean="0"/>
          </a:p>
        </p:txBody>
      </p:sp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916832"/>
            <a:ext cx="365950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3" name="Connettore 2 32"/>
          <p:cNvCxnSpPr/>
          <p:nvPr/>
        </p:nvCxnSpPr>
        <p:spPr>
          <a:xfrm>
            <a:off x="7596336" y="227687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395536" y="1916832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Calotta interna  con griglia passaggio aria a filtro antistatico Classe </a:t>
            </a:r>
            <a:r>
              <a:rPr lang="it-IT" b="1" dirty="0" err="1" smtClean="0"/>
              <a:t>G3</a:t>
            </a:r>
            <a:endParaRPr lang="it-IT" b="1" dirty="0" smtClean="0"/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Ventilatore</a:t>
            </a:r>
            <a:r>
              <a:rPr lang="it-IT" dirty="0" smtClean="0"/>
              <a:t> </a:t>
            </a:r>
            <a:r>
              <a:rPr lang="it-IT" b="1" dirty="0" smtClean="0"/>
              <a:t>assiale </a:t>
            </a:r>
            <a:r>
              <a:rPr lang="it-IT" b="1" dirty="0" err="1" smtClean="0"/>
              <a:t>Brushless</a:t>
            </a:r>
            <a:r>
              <a:rPr lang="it-IT" b="1" dirty="0" smtClean="0"/>
              <a:t> bidirezionale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Scambiatore di calore ceramico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Calotta telescopica per adattamento alla parete per una lunghezza 28..55 cm</a:t>
            </a:r>
          </a:p>
          <a:p>
            <a:pPr marL="342900" indent="-342900">
              <a:buAutoNum type="arabicPeriod"/>
            </a:pPr>
            <a:endParaRPr lang="it-IT" b="1" dirty="0" smtClean="0"/>
          </a:p>
          <a:p>
            <a:pPr marL="342900" indent="-342900">
              <a:buAutoNum type="arabicPeriod"/>
            </a:pPr>
            <a:r>
              <a:rPr lang="it-IT" b="1" dirty="0" smtClean="0"/>
              <a:t>Griglia esterna </a:t>
            </a:r>
            <a:r>
              <a:rPr lang="it-IT" b="1" dirty="0" err="1" smtClean="0"/>
              <a:t>antinsetti</a:t>
            </a:r>
            <a:endParaRPr lang="it-IT" b="1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4499992" y="32129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5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5220072" y="32129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4</a:t>
            </a:r>
            <a:endParaRPr lang="it-IT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6300192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7668344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7668344" y="4221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cxnSp>
        <p:nvCxnSpPr>
          <p:cNvPr id="42" name="Connettore 2 41"/>
          <p:cNvCxnSpPr/>
          <p:nvPr/>
        </p:nvCxnSpPr>
        <p:spPr>
          <a:xfrm flipV="1">
            <a:off x="7812360" y="386104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>
            <a:off x="6372200" y="35010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>
            <a:off x="5508104" y="3356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 flipV="1">
            <a:off x="4644008" y="292494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/>
          <p:cNvSpPr txBox="1"/>
          <p:nvPr/>
        </p:nvSpPr>
        <p:spPr>
          <a:xfrm>
            <a:off x="467544" y="90872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IL COSTRUTTIVO:</a:t>
            </a:r>
            <a:endParaRPr lang="it-IT" b="1" dirty="0"/>
          </a:p>
        </p:txBody>
      </p:sp>
      <p:sp>
        <p:nvSpPr>
          <p:cNvPr id="50" name="Rettangolo 49"/>
          <p:cNvSpPr/>
          <p:nvPr/>
        </p:nvSpPr>
        <p:spPr>
          <a:xfrm>
            <a:off x="4355976" y="4653136"/>
            <a:ext cx="4032448" cy="203132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just"/>
            <a:r>
              <a:rPr lang="it-IT" b="1" dirty="0" smtClean="0">
                <a:solidFill>
                  <a:schemeClr val="bg1"/>
                </a:solidFill>
              </a:rPr>
              <a:t>Il filtro, lavorando  sia nella  fase espulsione che nella fase  immissione dell’aria  nell’ambiente è del tipo  </a:t>
            </a:r>
            <a:r>
              <a:rPr lang="it-IT" b="1" dirty="0" smtClean="0">
                <a:solidFill>
                  <a:srgbClr val="FFFF00"/>
                </a:solidFill>
              </a:rPr>
              <a:t>antistatico</a:t>
            </a:r>
            <a:r>
              <a:rPr lang="it-IT" b="1" dirty="0" smtClean="0">
                <a:solidFill>
                  <a:schemeClr val="bg1"/>
                </a:solidFill>
              </a:rPr>
              <a:t>, intrappola di conseguenza le micro impurità di passaggio a garanzia che le stesse con vengano nuovamente introdotte  nell’ambiente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17" name="Segnaposto numero diapositiva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539552" y="1916832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L’apparecchiatura  applicata alla parete  come evidenziata  nella Fig.1  presenta le seguenti funzioni:</a:t>
            </a:r>
          </a:p>
          <a:p>
            <a:r>
              <a:rPr lang="it-IT" b="1" dirty="0" smtClean="0"/>
              <a:t>.</a:t>
            </a:r>
            <a:r>
              <a:rPr lang="it-IT" b="1" dirty="0" err="1" smtClean="0"/>
              <a:t>-L</a:t>
            </a:r>
            <a:r>
              <a:rPr lang="it-IT" b="1" dirty="0" smtClean="0"/>
              <a:t>’aria interna viene aspirata entro la </a:t>
            </a:r>
            <a:r>
              <a:rPr lang="it-IT" b="1" dirty="0" err="1" smtClean="0"/>
              <a:t>VMC</a:t>
            </a:r>
            <a:r>
              <a:rPr lang="it-IT" b="1" dirty="0" smtClean="0"/>
              <a:t> e spinta verso l’esterno dell’edificio.  </a:t>
            </a:r>
          </a:p>
          <a:p>
            <a:r>
              <a:rPr lang="it-IT" b="1" dirty="0" smtClean="0"/>
              <a:t>.-Uno scambiatore ceramico ne assorbe il calore restituendolo all’aria che viene </a:t>
            </a:r>
          </a:p>
          <a:p>
            <a:r>
              <a:rPr lang="it-IT" b="1" dirty="0" smtClean="0"/>
              <a:t>   successivamente immessa all’ambiente. </a:t>
            </a:r>
          </a:p>
          <a:p>
            <a:r>
              <a:rPr lang="it-IT" b="1" dirty="0" smtClean="0"/>
              <a:t>In questo duplice passaggio  attraverso lo scambiatore ceramico si ottiene un  recupero del  calore  del 80%</a:t>
            </a:r>
            <a:endParaRPr lang="it-IT" b="1" dirty="0"/>
          </a:p>
        </p:txBody>
      </p:sp>
      <p:sp>
        <p:nvSpPr>
          <p:cNvPr id="7" name="Rettangolo 6"/>
          <p:cNvSpPr/>
          <p:nvPr/>
        </p:nvSpPr>
        <p:spPr>
          <a:xfrm>
            <a:off x="683568" y="764704"/>
            <a:ext cx="6480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C00000"/>
                </a:solidFill>
              </a:rPr>
              <a:t>2 .-Scambiatore di calore:</a:t>
            </a:r>
          </a:p>
          <a:p>
            <a:r>
              <a:rPr lang="it-IT" b="1" dirty="0" smtClean="0"/>
              <a:t>    .- ceramico con funzionamento rigenerativo a flusso alternato;    </a:t>
            </a:r>
          </a:p>
          <a:p>
            <a:r>
              <a:rPr lang="it-IT" b="1" dirty="0" smtClean="0"/>
              <a:t>    . ̵ alta efficienza di scambio, basse perdite di carico.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005064"/>
            <a:ext cx="5975705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88640"/>
            <a:ext cx="1756819" cy="967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sellaDiTesto 10"/>
          <p:cNvSpPr txBox="1"/>
          <p:nvPr/>
        </p:nvSpPr>
        <p:spPr>
          <a:xfrm>
            <a:off x="7524328" y="8367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  <p:cxnSp>
        <p:nvCxnSpPr>
          <p:cNvPr id="13" name="Connettore 2 12"/>
          <p:cNvCxnSpPr/>
          <p:nvPr/>
        </p:nvCxnSpPr>
        <p:spPr>
          <a:xfrm>
            <a:off x="7884368" y="9807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211960" y="126876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/>
              <a:t>Lo scambiatore di calore ceramico è a  doppio flusso  con l’estrazione  dell’aria  ambiente nel assorbe   la  quasi  totalità restituendo   la  </a:t>
            </a:r>
            <a:r>
              <a:rPr lang="it-IT" b="1" dirty="0" err="1" smtClean="0"/>
              <a:t>po-</a:t>
            </a:r>
            <a:endParaRPr lang="it-IT" b="1" dirty="0" smtClean="0"/>
          </a:p>
          <a:p>
            <a:r>
              <a:rPr lang="it-IT" b="1" dirty="0" err="1" smtClean="0"/>
              <a:t>tenzialità</a:t>
            </a:r>
            <a:r>
              <a:rPr lang="it-IT" b="1" dirty="0" smtClean="0"/>
              <a:t>   termica   nella   fase  di immissione dell’aria esterna all’ambiente</a:t>
            </a:r>
          </a:p>
          <a:p>
            <a:endParaRPr lang="it-IT" b="1" dirty="0" smtClean="0"/>
          </a:p>
          <a:p>
            <a:r>
              <a:rPr lang="it-IT" b="1" dirty="0" smtClean="0"/>
              <a:t>Con  detta  funzionalità   si  recupera  energia termica sia in inverno, in presenza di  riscalda-</a:t>
            </a:r>
          </a:p>
          <a:p>
            <a:r>
              <a:rPr lang="it-IT" b="1" dirty="0" smtClean="0"/>
              <a:t>mento, sia in estate in condizioni di  </a:t>
            </a:r>
            <a:r>
              <a:rPr lang="it-IT" b="1" dirty="0" err="1" smtClean="0"/>
              <a:t>raffresca-</a:t>
            </a:r>
            <a:endParaRPr lang="it-IT" b="1" dirty="0" smtClean="0"/>
          </a:p>
          <a:p>
            <a:r>
              <a:rPr lang="it-IT" b="1" dirty="0" smtClean="0"/>
              <a:t>mento.</a:t>
            </a:r>
            <a:br>
              <a:rPr lang="it-IT" b="1" dirty="0" smtClean="0"/>
            </a:br>
            <a:endParaRPr lang="it-IT" b="1" dirty="0" smtClean="0"/>
          </a:p>
          <a:p>
            <a:r>
              <a:rPr lang="it-IT" b="1" dirty="0" smtClean="0"/>
              <a:t>Il sistema  riduce  le  allergie dovute a </a:t>
            </a:r>
            <a:r>
              <a:rPr lang="it-IT" b="1" dirty="0" err="1" smtClean="0"/>
              <a:t>concen-</a:t>
            </a:r>
            <a:endParaRPr lang="it-IT" b="1" dirty="0" smtClean="0"/>
          </a:p>
          <a:p>
            <a:r>
              <a:rPr lang="it-IT" b="1" dirty="0" smtClean="0"/>
              <a:t>trazioni di pollini, batteri e polveri  inquinanti che vengono filtrati e protegge dalle muffe, in ambienti chiusi con una percentuale di umidità elevata.</a:t>
            </a:r>
            <a:endParaRPr lang="it-IT" b="1" dirty="0"/>
          </a:p>
        </p:txBody>
      </p:sp>
      <p:sp>
        <p:nvSpPr>
          <p:cNvPr id="5" name="Rettangolo 4"/>
          <p:cNvSpPr/>
          <p:nvPr/>
        </p:nvSpPr>
        <p:spPr>
          <a:xfrm>
            <a:off x="251520" y="4509120"/>
            <a:ext cx="36724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/>
              <a:t>Il recuperatore ceramico al Carburo di Silicio, evidenziato in figura, è una ceramica tecnica ad elevata conduttività termica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756819" cy="967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sellaDiTesto 6"/>
          <p:cNvSpPr txBox="1"/>
          <p:nvPr/>
        </p:nvSpPr>
        <p:spPr>
          <a:xfrm>
            <a:off x="7236296" y="7647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>
            <a:off x="7596336" y="9807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827584" y="980728"/>
            <a:ext cx="2610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>
                <a:solidFill>
                  <a:srgbClr val="C00000"/>
                </a:solidFill>
              </a:rPr>
              <a:t>2 .-Scambiatore di calore: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72816"/>
            <a:ext cx="2149599" cy="229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67544" y="2564905"/>
            <a:ext cx="34563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/>
              <a:t>Un   esempio  d’installazione  della </a:t>
            </a:r>
            <a:r>
              <a:rPr lang="it-IT" b="1" dirty="0" err="1" smtClean="0"/>
              <a:t>VMC</a:t>
            </a:r>
            <a:r>
              <a:rPr lang="it-IT" b="1" dirty="0" smtClean="0"/>
              <a:t> decentralizzata  </a:t>
            </a:r>
            <a:r>
              <a:rPr lang="it-IT" b="1" dirty="0" smtClean="0">
                <a:solidFill>
                  <a:srgbClr val="0070C0"/>
                </a:solidFill>
                <a:latin typeface="Arial Black" pitchFamily="34" charset="0"/>
              </a:rPr>
              <a:t>EOLO 2 </a:t>
            </a:r>
            <a:r>
              <a:rPr lang="it-IT" b="1" dirty="0" smtClean="0"/>
              <a:t>applicata      negli    ambienti con funzioni indipendenti  tra di loro, programmati per tempi  di aspirazione ed espulsione a misura delle necessità imposte  dall’utenza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2016224" cy="172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908720"/>
            <a:ext cx="44672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395536" y="5589240"/>
            <a:ext cx="82089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Nota: nel locale  cucina per coerenza alla normativa UNI 7129  verrà  eseguita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           comunque l’apertura di aerazione naturale per impianti gas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DBED-1971-4347-B9E8-59D5477C425E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932</Words>
  <Application>Microsoft Office PowerPoint</Application>
  <PresentationFormat>Presentazione su schermo (4:3)</PresentationFormat>
  <Paragraphs>138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186</cp:revision>
  <dcterms:created xsi:type="dcterms:W3CDTF">2020-06-07T05:31:03Z</dcterms:created>
  <dcterms:modified xsi:type="dcterms:W3CDTF">2020-07-11T16:18:00Z</dcterms:modified>
</cp:coreProperties>
</file>